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1" r:id="rId4"/>
    <p:sldId id="270" r:id="rId5"/>
    <p:sldId id="266" r:id="rId6"/>
    <p:sldId id="258" r:id="rId7"/>
    <p:sldId id="260" r:id="rId8"/>
    <p:sldId id="293" r:id="rId9"/>
    <p:sldId id="263" r:id="rId10"/>
    <p:sldId id="289" r:id="rId11"/>
    <p:sldId id="283" r:id="rId12"/>
    <p:sldId id="278" r:id="rId13"/>
    <p:sldId id="279" r:id="rId14"/>
    <p:sldId id="294" r:id="rId15"/>
    <p:sldId id="280" r:id="rId16"/>
    <p:sldId id="296" r:id="rId17"/>
    <p:sldId id="297" r:id="rId18"/>
    <p:sldId id="295" r:id="rId19"/>
    <p:sldId id="284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03F"/>
    <a:srgbClr val="BF8FEC"/>
    <a:srgbClr val="8F0101"/>
    <a:srgbClr val="E5A210"/>
    <a:srgbClr val="49AAB5"/>
    <a:srgbClr val="2AB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/>
    <p:restoredTop sz="76438"/>
  </p:normalViewPr>
  <p:slideViewPr>
    <p:cSldViewPr snapToGrid="0" snapToObjects="1">
      <p:cViewPr>
        <p:scale>
          <a:sx n="100" d="100"/>
          <a:sy n="100" d="100"/>
        </p:scale>
        <p:origin x="320" y="-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7C2B9-5C60-CA46-B04C-3D9841B13F1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3097-F2AE-6F49-8F97-ED4994E4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identify</a:t>
            </a:r>
            <a:r>
              <a:rPr lang="en-US" baseline="0" dirty="0" smtClean="0"/>
              <a:t> conserved amino acids in the VHL box domain, I used Clustal Omega and </a:t>
            </a:r>
            <a:r>
              <a:rPr lang="en-US" baseline="0" dirty="0" err="1" smtClean="0"/>
              <a:t>Jalview</a:t>
            </a:r>
            <a:r>
              <a:rPr lang="en-US" baseline="0" dirty="0" smtClean="0"/>
              <a:t>. I wanted to identify amino acids that were conserved across all organisms with </a:t>
            </a:r>
            <a:r>
              <a:rPr lang="en-US" baseline="0" dirty="0" err="1" smtClean="0"/>
              <a:t>mesonephros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metanephros</a:t>
            </a:r>
            <a:r>
              <a:rPr lang="en-US" baseline="0" dirty="0" smtClean="0"/>
              <a:t> systems while not in </a:t>
            </a:r>
            <a:r>
              <a:rPr lang="en-US" baseline="0" dirty="0" err="1" smtClean="0"/>
              <a:t>pronephros</a:t>
            </a:r>
            <a:r>
              <a:rPr lang="en-US" baseline="0" dirty="0" smtClean="0"/>
              <a:t> or uncharacterized because I believe this amino acids must play a key role in kidney development. The arrow indicate where this occurs.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that I have identified these amino acids in </a:t>
            </a:r>
            <a:r>
              <a:rPr lang="en-US" baseline="0" dirty="0" err="1" smtClean="0"/>
              <a:t>meso</a:t>
            </a:r>
            <a:r>
              <a:rPr lang="en-US" baseline="0" dirty="0" smtClean="0"/>
              <a:t> and meta systems, I will use CRISPR to change the amino acid in zebrafish to the amino acid that drosophila had at each of these places. After doing this, I would allow the zebrafish to develop to confirm they obtained the phenotype.</a:t>
            </a:r>
          </a:p>
          <a:p>
            <a:r>
              <a:rPr lang="en-US" baseline="0" dirty="0" smtClean="0"/>
              <a:t>Rationale: Since the VHL box domain is not found in </a:t>
            </a:r>
            <a:r>
              <a:rPr lang="en-US" baseline="0" dirty="0" err="1" smtClean="0"/>
              <a:t>pronephros</a:t>
            </a:r>
            <a:r>
              <a:rPr lang="en-US" baseline="0" dirty="0" smtClean="0"/>
              <a:t>, the conserved aa must be important for kidney formation.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find a small molecule I need to compile my DOL. To do this, I will run the structure of VHL and potential small molecules through a virtual screen using the program DOCK. This will provide me with molecules that have a better chance of binding to VHL.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0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would than take my DOL and array it onto a multi-well plate. I harvest the kidneys of WT and VHL mutant zebrafish and array them. Then I would observed the rate of cell proliferation. I would identify this by comparing the rate of cell division in my VHL mutant zebrafish to the normal rate of my WT. In the future, I would like to take the small molecule into a clinical trail with rats because they have 93% identity. </a:t>
            </a:r>
          </a:p>
          <a:p>
            <a:r>
              <a:rPr lang="en-US" baseline="0" dirty="0" smtClean="0"/>
              <a:t>Could just rescue cell proliferation</a:t>
            </a:r>
          </a:p>
          <a:p>
            <a:r>
              <a:rPr lang="en-US" baseline="0" dirty="0" smtClean="0"/>
              <a:t>Take kidney tumor cells and see if stop dividing </a:t>
            </a:r>
          </a:p>
          <a:p>
            <a:r>
              <a:rPr lang="en-US" baseline="0" dirty="0" smtClean="0"/>
              <a:t>Cell division and apoptosis know which will be enriched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3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Aim 3:</a:t>
            </a:r>
            <a:r>
              <a:rPr lang="en-US" baseline="0" dirty="0" smtClean="0"/>
              <a:t> I want to identify novel protein interactions that are specifically important for in the kidneys. To do this, I will run a TAP Tag assay on WT and mutant. I would expect to find some proteins that only interact in the WT, which would show that protein interaction could be important.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5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would than use gene ontology to sort these proteins based on cell proliferation and kidney localization. My rationale is that I would find the protein interactions that are kidney specific since VHL is found all over the body.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into rats</a:t>
            </a:r>
          </a:p>
          <a:p>
            <a:r>
              <a:rPr lang="en-US" baseline="0" dirty="0" err="1" smtClean="0"/>
              <a:t>RNAseq</a:t>
            </a:r>
            <a:r>
              <a:rPr lang="en-US" baseline="0" dirty="0" smtClean="0"/>
              <a:t> to observe what is upregulated and downregulated in mutant and WT mice to investigate its function as a transcription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3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Affects</a:t>
            </a:r>
            <a:r>
              <a:rPr lang="en-US" baseline="0" dirty="0" smtClean="0"/>
              <a:t> 1/36,000 </a:t>
            </a:r>
            <a:r>
              <a:rPr lang="en-US" dirty="0" smtClean="0"/>
              <a:t>VHL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autodom</a:t>
            </a:r>
            <a:r>
              <a:rPr lang="en-US" baseline="0" dirty="0" smtClean="0"/>
              <a:t> disorder on chromosome 3 that is characterized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tumors and cysts that grow throughout the body.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Hemangioblastomas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specific kind of tumor, can form on brain, retinas and spinal cord while cysts may develop pancreas and kidneys [1]. Although most of these tumors are benign, they require close monitoring to prevent spreading to other organs. The leading cause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death for these patients in renal cell carcinoma.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RCC</a:t>
            </a:r>
            <a:r>
              <a:rPr lang="en-US" baseline="0" dirty="0" smtClean="0"/>
              <a:t> is the most common form of kidney cancer in adults. It is when malignant cells form in the tubules of the kidney. </a:t>
            </a:r>
          </a:p>
          <a:p>
            <a:r>
              <a:rPr lang="en-US" baseline="0" dirty="0" smtClean="0"/>
              <a:t>Symptoms of RCC are blood in urine, lump in abdomen, loss of appetite and weight loss. </a:t>
            </a:r>
            <a:r>
              <a:rPr lang="en-US" baseline="0" dirty="0" err="1" smtClean="0"/>
              <a:t>Asymptomic</a:t>
            </a:r>
            <a:r>
              <a:rPr lang="en-US" baseline="0" dirty="0" smtClean="0"/>
              <a:t> until it has progressed into later stages.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Pronephros</a:t>
            </a:r>
            <a:r>
              <a:rPr lang="en-US" dirty="0" smtClean="0"/>
              <a:t> 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earlist</a:t>
            </a:r>
            <a:r>
              <a:rPr lang="en-US" baseline="0" dirty="0" smtClean="0"/>
              <a:t> nephric stage in kidney develop. In humans, it is present for the first 4 weeks then it degrades. While this is </a:t>
            </a:r>
            <a:r>
              <a:rPr lang="en-US" baseline="0" dirty="0" err="1" smtClean="0"/>
              <a:t>occuring</a:t>
            </a:r>
            <a:r>
              <a:rPr lang="en-US" baseline="0" dirty="0" smtClean="0"/>
              <a:t>, the </a:t>
            </a:r>
            <a:r>
              <a:rPr lang="en-US" baseline="0" dirty="0" err="1" smtClean="0"/>
              <a:t>mesonephros</a:t>
            </a:r>
            <a:r>
              <a:rPr lang="en-US" baseline="0" dirty="0" smtClean="0"/>
              <a:t> kidney begins to form.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(4—8 weeks). It gradually degenerates, although parts of its duct system become associated with the male reproductive organs.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form, which is the excretory system we have.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primitive organisms have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excretory system.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general, most fish and amphibians have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kidneys.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reptiles, birds and mammals.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organism has different levels of degradation of the previous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VHL1! VHL is a tumor </a:t>
            </a:r>
            <a:r>
              <a:rPr lang="en-US" dirty="0" err="1" smtClean="0"/>
              <a:t>supressor</a:t>
            </a:r>
            <a:r>
              <a:rPr lang="en-US" dirty="0" smtClean="0"/>
              <a:t>.</a:t>
            </a:r>
            <a:r>
              <a:rPr lang="en-US" baseline="0" dirty="0" smtClean="0"/>
              <a:t> The gene is made up of two protein domains.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VHL beta domain: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beta sheet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VHL box domain: alpha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helical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found to help with bind specificity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some proteins that bind to the beta domain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Cellular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component: VHL is almost exclusively found in the cytoplasm.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 function: tumor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supressor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E3 ubiquitin ligase and protein binding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Process: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morphogenesis, cell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differentiation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transcriptionIt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negatively regulates cell proliferation and apoptosis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6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VHL is highly</a:t>
            </a:r>
            <a:r>
              <a:rPr lang="en-US" baseline="0" dirty="0" smtClean="0"/>
              <a:t> conserved across organisms. Zebrafish is 54%. Also interesting the it is more in C. </a:t>
            </a:r>
            <a:r>
              <a:rPr lang="en-US" baseline="0" dirty="0" err="1" smtClean="0"/>
              <a:t>elegans</a:t>
            </a:r>
            <a:r>
              <a:rPr lang="en-US" baseline="0" dirty="0" smtClean="0"/>
              <a:t> than </a:t>
            </a:r>
            <a:r>
              <a:rPr lang="en-US" baseline="0" dirty="0" err="1" smtClean="0"/>
              <a:t>drosphila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grouping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choose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zebrafish as my model organism because they have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excretory system. It is the first form of a more complex excretory system. In addition,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mesonephros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excretory organisms are the first group that had the VHL box domain.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Zebrafish are a great model organism for kidneys because it is easy to visualize tumor and cyst formation. The image here shows a wildtype vs. mutant zebrafish that has a clear kidney cyst indicated by the arrow and it has body curvature.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question 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3097-F2AE-6F49-8F97-ED4994E4D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2F73-D3CF-BE42-B409-90E47069C540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A909-EED4-D449-9D42-3BA121E4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gi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8.tif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25.tif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5.png"/><Relationship Id="rId9" Type="http://schemas.openxmlformats.org/officeDocument/2006/relationships/image" Target="../media/image11.jpg"/><Relationship Id="rId10" Type="http://schemas.openxmlformats.org/officeDocument/2006/relationships/image" Target="../media/image14.jp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37.jpg"/><Relationship Id="rId5" Type="http://schemas.openxmlformats.org/officeDocument/2006/relationships/image" Target="../media/image14.jpg"/><Relationship Id="rId6" Type="http://schemas.openxmlformats.org/officeDocument/2006/relationships/image" Target="../media/image25.tiff"/><Relationship Id="rId7" Type="http://schemas.openxmlformats.org/officeDocument/2006/relationships/image" Target="../media/image16.png"/><Relationship Id="rId8" Type="http://schemas.openxmlformats.org/officeDocument/2006/relationships/image" Target="../media/image38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25.tiff"/><Relationship Id="rId6" Type="http://schemas.openxmlformats.org/officeDocument/2006/relationships/image" Target="../media/image32.png"/><Relationship Id="rId7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14.jpg"/><Relationship Id="rId7" Type="http://schemas.openxmlformats.org/officeDocument/2006/relationships/image" Target="../media/image25.tiff"/><Relationship Id="rId8" Type="http://schemas.openxmlformats.org/officeDocument/2006/relationships/image" Target="../media/image32.png"/><Relationship Id="rId9" Type="http://schemas.openxmlformats.org/officeDocument/2006/relationships/image" Target="../media/image11.jp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9.tiff"/><Relationship Id="rId5" Type="http://schemas.openxmlformats.org/officeDocument/2006/relationships/image" Target="../media/image45.png"/><Relationship Id="rId6" Type="http://schemas.openxmlformats.org/officeDocument/2006/relationships/image" Target="../media/image25.tiff"/><Relationship Id="rId7" Type="http://schemas.openxmlformats.org/officeDocument/2006/relationships/image" Target="../media/image32.png"/><Relationship Id="rId8" Type="http://schemas.openxmlformats.org/officeDocument/2006/relationships/image" Target="../media/image14.jpg"/><Relationship Id="rId9" Type="http://schemas.openxmlformats.org/officeDocument/2006/relationships/image" Target="../media/image11.jp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nature.com/scitable/content/ne0000/ne0000/ne0000/ne0000/14704902/U1CP1-5_ProkvsEukCell_ksm.jpg" TargetMode="External"/><Relationship Id="rId12" Type="http://schemas.openxmlformats.org/officeDocument/2006/relationships/hyperlink" Target="https://d30y9cdsu7xlg0.cloudfront.net/png/9626-200.png" TargetMode="External"/><Relationship Id="rId13" Type="http://schemas.openxmlformats.org/officeDocument/2006/relationships/hyperlink" Target="http://www.nature.com/nature/journal/v432/n7019/images/nature03197-f2.2.jpg" TargetMode="External"/><Relationship Id="rId14" Type="http://schemas.openxmlformats.org/officeDocument/2006/relationships/hyperlink" Target="https://s-media-cache-ak0.pinimg.com/originals/ec/96/d2/ec96d291df7788bcc25c8746a9776135.jpg" TargetMode="External"/><Relationship Id="rId15" Type="http://schemas.openxmlformats.org/officeDocument/2006/relationships/hyperlink" Target="http://www.newhealthadvisor.com/images/1HT00981/Cell-Carcinoma-sydney.jpg" TargetMode="External"/><Relationship Id="rId16" Type="http://schemas.openxmlformats.org/officeDocument/2006/relationships/hyperlink" Target="http://www.nature.com/nrneph/journal/v9/n3/images/nrneph.2012.290-f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4.bp.blogspot.com/-qHe9PH1Z3Pc/UY0TJT4zRmI/AAAAAAAAAHc/kOzSdbPbHbg/s1600/zebrafish.png" TargetMode="External"/><Relationship Id="rId4" Type="http://schemas.openxmlformats.org/officeDocument/2006/relationships/hyperlink" Target="https://www.consumerhealthdigest.com/wp-content/uploads/2015/02/kidney-cancer.jpg" TargetMode="External"/><Relationship Id="rId5" Type="http://schemas.openxmlformats.org/officeDocument/2006/relationships/hyperlink" Target="http://www.okclipart.com/Human-Clip-Art30uuwsszvs/" TargetMode="External"/><Relationship Id="rId6" Type="http://schemas.openxmlformats.org/officeDocument/2006/relationships/hyperlink" Target="http://www.clipartkid.com/cartoon-mouse-cliparts/" TargetMode="External"/><Relationship Id="rId7" Type="http://schemas.openxmlformats.org/officeDocument/2006/relationships/hyperlink" Target="http://clipart-library.com/clipart/8iGEdqArT.htm" TargetMode="External"/><Relationship Id="rId8" Type="http://schemas.openxmlformats.org/officeDocument/2006/relationships/hyperlink" Target="http://clipart-library.com/clipart/di9Kdbn5T.htm" TargetMode="External"/><Relationship Id="rId9" Type="http://schemas.openxmlformats.org/officeDocument/2006/relationships/hyperlink" Target="https://upload.wikimedia.org/wikipedia/commons/thumb/6/6e/Drosophila-drawing.svg/2000px-Drosophila-drawing.svg.png" TargetMode="External"/><Relationship Id="rId10" Type="http://schemas.openxmlformats.org/officeDocument/2006/relationships/hyperlink" Target="https://www.thermofisher.com/blog/wp-content/uploads/sites/9/2016/12/sho-cell-proliferation-s007844.jpg" TargetMode="Externa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reative-animodel.com/images/CRISPR-Cas9.jpg" TargetMode="External"/><Relationship Id="rId12" Type="http://schemas.openxmlformats.org/officeDocument/2006/relationships/hyperlink" Target="http://www.nature.com/nature/journal/v432/n7019/images/nature03197-f2.2.jpg" TargetMode="External"/><Relationship Id="rId13" Type="http://schemas.openxmlformats.org/officeDocument/2006/relationships/hyperlink" Target="http://www.nature.com/nrneph/journal/v11/n7/images/nrneph.2015.82-f5.jpg" TargetMode="External"/><Relationship Id="rId14" Type="http://schemas.openxmlformats.org/officeDocument/2006/relationships/hyperlink" Target="http://www.nature.com/nrm/journal/v4/n1/images/nrm1007-f1.jpg" TargetMode="External"/><Relationship Id="rId15" Type="http://schemas.openxmlformats.org/officeDocument/2006/relationships/hyperlink" Target="http://hiq.linde-gas.com/internet.lg.hiq.global/en/images/S_20151020_54564_2527899_177177.jpg?v=1.0" TargetMode="External"/><Relationship Id="rId16" Type="http://schemas.openxmlformats.org/officeDocument/2006/relationships/hyperlink" Target="https://s3.amazonaws.com/go-public/image/go-logo.large.png" TargetMode="External"/><Relationship Id="rId17" Type="http://schemas.openxmlformats.org/officeDocument/2006/relationships/hyperlink" Target="http://maricquegen677s09.weebly.com/uploads/1/7/2/1/1721465/1551695.png?527x472" TargetMode="External"/><Relationship Id="rId18" Type="http://schemas.openxmlformats.org/officeDocument/2006/relationships/hyperlink" Target="http://nickelsgen677s09.weebly.com/uploads/1/7/2/1/1721478/9009566_orig.png?83x90" TargetMode="External"/><Relationship Id="rId19" Type="http://schemas.openxmlformats.org/officeDocument/2006/relationships/hyperlink" Target="http://www.sthda.com/sthda/RDoc/figure/genomics/rna-seq-differential-expression-workflow-using-deseq2-beginner_geneHeatmap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jweinmann.files.wordpress.com/2010/02/cytoplasm.jpg" TargetMode="External"/><Relationship Id="rId4" Type="http://schemas.openxmlformats.org/officeDocument/2006/relationships/hyperlink" Target="https://upload.wikimedia.org/wikipedia/commons/thumb/5/5b/Ubiquitylation.svg/300px-Ubiquitylation.svg.png" TargetMode="External"/><Relationship Id="rId5" Type="http://schemas.openxmlformats.org/officeDocument/2006/relationships/hyperlink" Target="http://2.bp.blogspot.com/-KSrWsi9Ev4k/Uj3gUQ4NhSI/AAAAAAAAAzg/MJr6czwUgJM/s1600/Intera%C3%A7%C3%A3o+entre+prote%C3%ADnas.png" TargetMode="External"/><Relationship Id="rId6" Type="http://schemas.openxmlformats.org/officeDocument/2006/relationships/hyperlink" Target="http://www.fastonline.org/CD3WD_40/CD3WD/HEALTH/H2115E/GIF/P140A.GIF" TargetMode="External"/><Relationship Id="rId7" Type="http://schemas.openxmlformats.org/officeDocument/2006/relationships/hyperlink" Target="http://www.clipartkid.com/images/73/rooster-cartoon-04-cartoon-animals-bird-chicken-rooster-cartoon-04-e7kg9p-clipart.png" TargetMode="External"/><Relationship Id="rId8" Type="http://schemas.openxmlformats.org/officeDocument/2006/relationships/hyperlink" Target="http://www.ebi.ac.uk/Tools/msa/clustalo/" TargetMode="External"/><Relationship Id="rId9" Type="http://schemas.openxmlformats.org/officeDocument/2006/relationships/hyperlink" Target="http://dev.biologists.org/content/131/16/4085.figures-only" TargetMode="External"/><Relationship Id="rId10" Type="http://schemas.openxmlformats.org/officeDocument/2006/relationships/hyperlink" Target="https://s-media-cache-ak0.pinimg.com/originals/6e/00/0e/6e000ec02c7c93eef58146bcb1c6368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9.tiff"/><Relationship Id="rId7" Type="http://schemas.openxmlformats.org/officeDocument/2006/relationships/image" Target="../media/image18.png"/><Relationship Id="rId8" Type="http://schemas.openxmlformats.org/officeDocument/2006/relationships/image" Target="../media/image19.tiff"/><Relationship Id="rId9" Type="http://schemas.openxmlformats.org/officeDocument/2006/relationships/image" Target="../media/image20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0"/>
          <a:stretch/>
        </p:blipFill>
        <p:spPr>
          <a:xfrm>
            <a:off x="0" y="-1"/>
            <a:ext cx="9166860" cy="6949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842248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Von Hippel-Lindau Disease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08860" y="4077526"/>
            <a:ext cx="6858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Alex Waldman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5927" b="72157"/>
          <a:stretch/>
        </p:blipFill>
        <p:spPr>
          <a:xfrm>
            <a:off x="296892" y="2417582"/>
            <a:ext cx="2772614" cy="157081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54692" y="4389119"/>
            <a:ext cx="2329434" cy="2213545"/>
          </a:xfrm>
          <a:prstGeom prst="roundRect">
            <a:avLst/>
          </a:prstGeom>
          <a:gradFill flip="none" rotWithShape="1">
            <a:gsLst>
              <a:gs pos="0">
                <a:srgbClr val="9DD03F">
                  <a:tint val="66000"/>
                  <a:satMod val="160000"/>
                </a:srgbClr>
              </a:gs>
              <a:gs pos="50000">
                <a:srgbClr val="9DD03F">
                  <a:tint val="44500"/>
                  <a:satMod val="160000"/>
                </a:srgbClr>
              </a:gs>
              <a:gs pos="100000">
                <a:srgbClr val="9DD03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85916" y="4389120"/>
            <a:ext cx="2329434" cy="2213545"/>
          </a:xfrm>
          <a:prstGeom prst="roundRect">
            <a:avLst/>
          </a:prstGeom>
          <a:gradFill flip="none" rotWithShape="1">
            <a:gsLst>
              <a:gs pos="0">
                <a:srgbClr val="BF8FEC">
                  <a:tint val="66000"/>
                  <a:satMod val="160000"/>
                </a:srgbClr>
              </a:gs>
              <a:gs pos="50000">
                <a:srgbClr val="BF8FEC">
                  <a:tint val="44500"/>
                  <a:satMod val="160000"/>
                </a:srgbClr>
              </a:gs>
              <a:gs pos="100000">
                <a:srgbClr val="BF8FE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3469" y="4407408"/>
            <a:ext cx="2329434" cy="2213545"/>
          </a:xfrm>
          <a:prstGeom prst="roundRect">
            <a:avLst/>
          </a:prstGeom>
          <a:gradFill flip="none" rotWithShape="1">
            <a:gsLst>
              <a:gs pos="0">
                <a:srgbClr val="2ABCD0">
                  <a:tint val="66000"/>
                  <a:satMod val="160000"/>
                </a:srgbClr>
              </a:gs>
              <a:gs pos="50000">
                <a:srgbClr val="2ABCD0">
                  <a:tint val="44500"/>
                  <a:satMod val="160000"/>
                </a:srgbClr>
              </a:gs>
              <a:gs pos="100000">
                <a:srgbClr val="2ABCD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What is the primary goal?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56" y="1524311"/>
            <a:ext cx="779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Determine is the role of VHL in kidney development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469" y="4407408"/>
            <a:ext cx="2329434" cy="621792"/>
          </a:xfrm>
          <a:prstGeom prst="roundRect">
            <a:avLst/>
          </a:prstGeom>
          <a:solidFill>
            <a:srgbClr val="2ABCD0"/>
          </a:solidFill>
          <a:ln>
            <a:solidFill>
              <a:srgbClr val="2ABC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54692" y="4389120"/>
            <a:ext cx="2329434" cy="621792"/>
          </a:xfrm>
          <a:prstGeom prst="roundRect">
            <a:avLst/>
          </a:prstGeom>
          <a:solidFill>
            <a:srgbClr val="9DD03F"/>
          </a:solidFill>
          <a:ln>
            <a:solidFill>
              <a:srgbClr val="9DD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85916" y="4389120"/>
            <a:ext cx="2329434" cy="621792"/>
          </a:xfrm>
          <a:prstGeom prst="roundRect">
            <a:avLst/>
          </a:prstGeom>
          <a:solidFill>
            <a:srgbClr val="BF8FEC"/>
          </a:solidFill>
          <a:ln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9544" y="4487692"/>
            <a:ext cx="202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Aim 1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5198" y="4456694"/>
            <a:ext cx="230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1142" y="4407408"/>
            <a:ext cx="1664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756" y="5109484"/>
            <a:ext cx="232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Identify conserved amino acids in VHL and use CRISPR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692" y="5091099"/>
            <a:ext cx="2329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Identify a small molecule that restores function in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VHL mutant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zebrafish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5915" y="5109484"/>
            <a:ext cx="228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Identify novel VHL protein interactions important for kidney development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43878" r="20882" b="20000"/>
          <a:stretch/>
        </p:blipFill>
        <p:spPr>
          <a:xfrm>
            <a:off x="2953797" y="2417581"/>
            <a:ext cx="2677379" cy="15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49" y="2586704"/>
            <a:ext cx="1096279" cy="796576"/>
          </a:xfrm>
          <a:prstGeom prst="rect">
            <a:avLst/>
          </a:prstGeom>
        </p:spPr>
      </p:pic>
      <p:sp>
        <p:nvSpPr>
          <p:cNvPr id="48" name="Punched Tape 47"/>
          <p:cNvSpPr/>
          <p:nvPr/>
        </p:nvSpPr>
        <p:spPr>
          <a:xfrm>
            <a:off x="7724014" y="3103293"/>
            <a:ext cx="734744" cy="248021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D03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78180" y="2926415"/>
            <a:ext cx="1040376" cy="604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84817" y="2858312"/>
            <a:ext cx="1298247" cy="737984"/>
          </a:xfrm>
          <a:prstGeom prst="ellipse">
            <a:avLst/>
          </a:prstGeom>
          <a:solidFill>
            <a:srgbClr val="49A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VHL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66743" y="2661337"/>
            <a:ext cx="551310" cy="966186"/>
          </a:xfrm>
          <a:prstGeom prst="ellipse">
            <a:avLst/>
          </a:prstGeom>
          <a:solidFill>
            <a:srgbClr val="E5A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403585" y="2551301"/>
            <a:ext cx="480174" cy="461919"/>
          </a:xfrm>
          <a:prstGeom prst="rect">
            <a:avLst/>
          </a:prstGeom>
          <a:solidFill>
            <a:srgbClr val="8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riangle 52"/>
          <p:cNvSpPr/>
          <p:nvPr/>
        </p:nvSpPr>
        <p:spPr>
          <a:xfrm>
            <a:off x="6090874" y="3421134"/>
            <a:ext cx="676112" cy="65438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4" name="Regular Pentagon 53"/>
          <p:cNvSpPr/>
          <p:nvPr/>
        </p:nvSpPr>
        <p:spPr>
          <a:xfrm>
            <a:off x="6724746" y="3477941"/>
            <a:ext cx="586879" cy="615892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5" name="Delay 54"/>
          <p:cNvSpPr/>
          <p:nvPr/>
        </p:nvSpPr>
        <p:spPr>
          <a:xfrm>
            <a:off x="8347466" y="2926415"/>
            <a:ext cx="678753" cy="599278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0"/>
          <a:stretch/>
        </p:blipFill>
        <p:spPr>
          <a:xfrm>
            <a:off x="1012895" y="2147786"/>
            <a:ext cx="6462143" cy="1003292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59891" y="266405"/>
            <a:ext cx="1498601" cy="555039"/>
          </a:xfrm>
          <a:prstGeom prst="roundRect">
            <a:avLst/>
          </a:prstGeom>
          <a:solidFill>
            <a:srgbClr val="2A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9" y="1160965"/>
            <a:ext cx="6941225" cy="1149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91" y="143182"/>
            <a:ext cx="864581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Aim 1: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will I identify conserved amino acids?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95" y="2531084"/>
            <a:ext cx="1616639" cy="5854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70" y="1371712"/>
            <a:ext cx="1073865" cy="11011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553202" y="2832913"/>
            <a:ext cx="2590798" cy="163124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81209" y="2832913"/>
            <a:ext cx="3349908" cy="159938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b="24403"/>
          <a:stretch/>
        </p:blipFill>
        <p:spPr>
          <a:xfrm>
            <a:off x="853645" y="4309772"/>
            <a:ext cx="8290355" cy="11137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82718" y="1496139"/>
            <a:ext cx="184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VHL box domain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31117" y="2433151"/>
            <a:ext cx="174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VHL box domain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70975"/>
          <a:stretch/>
        </p:blipFill>
        <p:spPr>
          <a:xfrm>
            <a:off x="903107" y="5372448"/>
            <a:ext cx="8240894" cy="420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83126" y="4460662"/>
            <a:ext cx="9862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Zebrafish</a:t>
            </a:r>
          </a:p>
          <a:p>
            <a:pPr algn="r"/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Xenopus</a:t>
            </a:r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Mouse</a:t>
            </a:r>
          </a:p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Rat </a:t>
            </a:r>
          </a:p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Human</a:t>
            </a:r>
          </a:p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C. </a:t>
            </a:r>
            <a:r>
              <a:rPr lang="en-US" sz="1100" dirty="0" err="1" smtClean="0">
                <a:latin typeface="Arial" charset="0"/>
                <a:ea typeface="Arial" charset="0"/>
                <a:cs typeface="Arial" charset="0"/>
              </a:rPr>
              <a:t>Elegans</a:t>
            </a:r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Drosophila</a:t>
            </a:r>
          </a:p>
        </p:txBody>
      </p:sp>
      <p:sp>
        <p:nvSpPr>
          <p:cNvPr id="33" name="Right Arrow 32"/>
          <p:cNvSpPr/>
          <p:nvPr/>
        </p:nvSpPr>
        <p:spPr>
          <a:xfrm rot="16200000">
            <a:off x="1737348" y="5956871"/>
            <a:ext cx="829220" cy="26057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200000">
            <a:off x="6574071" y="5941286"/>
            <a:ext cx="829220" cy="26057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3829356" y="5956872"/>
            <a:ext cx="829220" cy="26057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0203" y="5515976"/>
            <a:ext cx="753441" cy="156574"/>
          </a:xfrm>
          <a:prstGeom prst="rect">
            <a:avLst/>
          </a:prstGeom>
          <a:solidFill>
            <a:srgbClr val="C00000">
              <a:alpha val="3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061" y="4511208"/>
            <a:ext cx="768584" cy="324679"/>
          </a:xfrm>
          <a:prstGeom prst="rect">
            <a:avLst/>
          </a:prstGeom>
          <a:solidFill>
            <a:srgbClr val="BF8FEC">
              <a:alpha val="35000"/>
            </a:srgbClr>
          </a:solidFill>
          <a:ln w="254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060" y="4835887"/>
            <a:ext cx="768584" cy="536561"/>
          </a:xfrm>
          <a:prstGeom prst="rect">
            <a:avLst/>
          </a:prstGeom>
          <a:solidFill>
            <a:srgbClr val="00B0F0">
              <a:alpha val="35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9765" y="528638"/>
            <a:ext cx="1498601" cy="555039"/>
          </a:xfrm>
          <a:prstGeom prst="roundRect">
            <a:avLst/>
          </a:prstGeom>
          <a:solidFill>
            <a:srgbClr val="2A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" y="4699360"/>
            <a:ext cx="3142739" cy="1638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65" y="409675"/>
            <a:ext cx="838706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Aim 1: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will I use CRISPR to create mutant VHL zebrafish?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76" t="6847" r="18041" b="7580"/>
          <a:stretch/>
        </p:blipFill>
        <p:spPr>
          <a:xfrm>
            <a:off x="4565494" y="4700086"/>
            <a:ext cx="1066012" cy="16373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99" y="5190978"/>
            <a:ext cx="2316181" cy="83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7" t="14609" r="20785" b="73213"/>
          <a:stretch/>
        </p:blipFill>
        <p:spPr>
          <a:xfrm>
            <a:off x="6554999" y="2951777"/>
            <a:ext cx="2394793" cy="716364"/>
          </a:xfrm>
          <a:prstGeom prst="rect">
            <a:avLst/>
          </a:prstGeom>
        </p:spPr>
      </p:pic>
      <p:sp>
        <p:nvSpPr>
          <p:cNvPr id="33" name="Right Arrow 32"/>
          <p:cNvSpPr/>
          <p:nvPr/>
        </p:nvSpPr>
        <p:spPr>
          <a:xfrm rot="5400000">
            <a:off x="7847930" y="2524049"/>
            <a:ext cx="645902" cy="1788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1" t="14609" r="24631" b="73798"/>
          <a:stretch/>
        </p:blipFill>
        <p:spPr>
          <a:xfrm>
            <a:off x="7986347" y="1805720"/>
            <a:ext cx="432804" cy="627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8" t="81442" r="20820" b="8907"/>
          <a:stretch/>
        </p:blipFill>
        <p:spPr>
          <a:xfrm>
            <a:off x="6548990" y="3652497"/>
            <a:ext cx="2400802" cy="6100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8" t="15537" r="70172" b="72171"/>
          <a:stretch/>
        </p:blipFill>
        <p:spPr>
          <a:xfrm>
            <a:off x="941334" y="2973813"/>
            <a:ext cx="2266885" cy="66118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t="80350" r="49960" b="6751"/>
          <a:stretch/>
        </p:blipFill>
        <p:spPr>
          <a:xfrm>
            <a:off x="3793531" y="3499077"/>
            <a:ext cx="2431050" cy="8331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80702" r="70203" b="8123"/>
          <a:stretch/>
        </p:blipFill>
        <p:spPr>
          <a:xfrm>
            <a:off x="981384" y="3634994"/>
            <a:ext cx="2226835" cy="6387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6" t="15065" r="49884" b="74159"/>
          <a:stretch/>
        </p:blipFill>
        <p:spPr>
          <a:xfrm>
            <a:off x="3757812" y="2978594"/>
            <a:ext cx="2445703" cy="641113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>
          <a:xfrm rot="5400000">
            <a:off x="1828569" y="2550184"/>
            <a:ext cx="645902" cy="17888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t="80702" r="72802" b="8123"/>
          <a:stretch/>
        </p:blipFill>
        <p:spPr>
          <a:xfrm>
            <a:off x="1880477" y="1764398"/>
            <a:ext cx="479519" cy="6948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1" y="3074977"/>
            <a:ext cx="1083691" cy="39245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4" y="3668141"/>
            <a:ext cx="917076" cy="562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7"/>
          <a:stretch/>
        </p:blipFill>
        <p:spPr>
          <a:xfrm>
            <a:off x="6261593" y="4527264"/>
            <a:ext cx="1230044" cy="11493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6676040" y="5517562"/>
            <a:ext cx="1631194" cy="12382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47" y="4697589"/>
            <a:ext cx="755971" cy="755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0" t="80350" r="52484" b="5941"/>
          <a:stretch/>
        </p:blipFill>
        <p:spPr>
          <a:xfrm>
            <a:off x="4751216" y="1747669"/>
            <a:ext cx="515680" cy="885503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 rot="5400000">
            <a:off x="4741894" y="2610703"/>
            <a:ext cx="515271" cy="15983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36385" y="367152"/>
            <a:ext cx="1498601" cy="555039"/>
          </a:xfrm>
          <a:prstGeom prst="roundRect">
            <a:avLst/>
          </a:prstGeom>
          <a:solidFill>
            <a:srgbClr val="9DD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497648"/>
            <a:ext cx="8897408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Aim 2: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will I create a diversity-oriented library?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5369" y="477049"/>
            <a:ext cx="1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DOCK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3983" y="1407712"/>
            <a:ext cx="139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Compile a 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2"/>
          <a:stretch/>
        </p:blipFill>
        <p:spPr>
          <a:xfrm>
            <a:off x="1310822" y="1402398"/>
            <a:ext cx="6203161" cy="37617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9" t="64234" r="41501" b="19167"/>
          <a:stretch/>
        </p:blipFill>
        <p:spPr>
          <a:xfrm>
            <a:off x="4196499" y="5022387"/>
            <a:ext cx="742949" cy="61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8763" y="2762289"/>
            <a:ext cx="241769" cy="305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731" y="6196806"/>
            <a:ext cx="1644032" cy="614502"/>
          </a:xfrm>
          <a:prstGeom prst="roundRect">
            <a:avLst/>
          </a:prstGeom>
          <a:solidFill>
            <a:srgbClr val="9DD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374" y="6150114"/>
            <a:ext cx="139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Chemical Screen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42989" r="17933" b="20000"/>
          <a:stretch/>
        </p:blipFill>
        <p:spPr>
          <a:xfrm>
            <a:off x="3675313" y="5646061"/>
            <a:ext cx="1811356" cy="10464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r="81208" b="74389"/>
          <a:stretch/>
        </p:blipFill>
        <p:spPr>
          <a:xfrm>
            <a:off x="802680" y="1495424"/>
            <a:ext cx="1664612" cy="15946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10822" y="2462101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VHL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68638" y="2397436"/>
            <a:ext cx="198654" cy="2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4731" y="5535611"/>
            <a:ext cx="1644032" cy="614502"/>
          </a:xfrm>
          <a:prstGeom prst="roundRect">
            <a:avLst/>
          </a:prstGeom>
          <a:solidFill>
            <a:srgbClr val="9DD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8067" y="5488919"/>
            <a:ext cx="1502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Compile a DOL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30686" r="17933" b="20000"/>
          <a:stretch/>
        </p:blipFill>
        <p:spPr>
          <a:xfrm>
            <a:off x="3892017" y="3473203"/>
            <a:ext cx="4249620" cy="327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5" t="7125" b="20845"/>
          <a:stretch/>
        </p:blipFill>
        <p:spPr>
          <a:xfrm>
            <a:off x="4077853" y="2594641"/>
            <a:ext cx="1448396" cy="1660295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264844" y="342966"/>
            <a:ext cx="1498601" cy="555039"/>
          </a:xfrm>
          <a:prstGeom prst="roundRect">
            <a:avLst/>
          </a:prstGeom>
          <a:solidFill>
            <a:srgbClr val="9DD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44" y="626784"/>
            <a:ext cx="9074414" cy="495933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Aim 2: </a:t>
            </a:r>
            <a:r>
              <a:rPr lang="en-US" sz="3400" dirty="0" smtClean="0">
                <a:latin typeface="Arial" charset="0"/>
                <a:ea typeface="Arial" charset="0"/>
                <a:cs typeface="Arial" charset="0"/>
              </a:rPr>
              <a:t>How will I set up my chemical screen? </a:t>
            </a:r>
            <a:r>
              <a:rPr lang="en-US" sz="3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400" dirty="0">
                <a:latin typeface="Arial" charset="0"/>
                <a:ea typeface="Arial" charset="0"/>
                <a:cs typeface="Arial" charset="0"/>
              </a:rPr>
            </a:br>
            <a:endParaRPr lang="en-US" sz="3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039" y="3312331"/>
            <a:ext cx="2258768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Diversity-oriented library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7942468" y="4929367"/>
            <a:ext cx="1159293" cy="8800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76" t="6847" r="18041" b="7580"/>
          <a:stretch/>
        </p:blipFill>
        <p:spPr>
          <a:xfrm>
            <a:off x="5712085" y="812410"/>
            <a:ext cx="1193888" cy="1833715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 rot="5400000">
            <a:off x="4587398" y="2029787"/>
            <a:ext cx="606474" cy="4041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45765" y="4686583"/>
            <a:ext cx="256032" cy="256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350291" y="5529619"/>
            <a:ext cx="256032" cy="256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855363" y="6075527"/>
            <a:ext cx="256032" cy="2560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78" y="5637769"/>
            <a:ext cx="859213" cy="821604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5400000">
            <a:off x="533375" y="2121166"/>
            <a:ext cx="606474" cy="4041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795255" y="3312331"/>
            <a:ext cx="2258768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Diversity-oriented library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r="62317" b="34703"/>
          <a:stretch/>
        </p:blipFill>
        <p:spPr>
          <a:xfrm>
            <a:off x="91262" y="2767529"/>
            <a:ext cx="1637509" cy="1528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" y="4226067"/>
            <a:ext cx="4115387" cy="26319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9" t="9185" r="51714" b="5242"/>
          <a:stretch/>
        </p:blipFill>
        <p:spPr>
          <a:xfrm>
            <a:off x="1145180" y="874750"/>
            <a:ext cx="1367681" cy="17501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" y="1338702"/>
            <a:ext cx="2156937" cy="7811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4" y="1262361"/>
            <a:ext cx="2156937" cy="7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unched Tape 35"/>
          <p:cNvSpPr/>
          <p:nvPr/>
        </p:nvSpPr>
        <p:spPr>
          <a:xfrm>
            <a:off x="7600565" y="5482831"/>
            <a:ext cx="734744" cy="248021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D03F"/>
              </a:solidFill>
            </a:endParaRPr>
          </a:p>
        </p:txBody>
      </p:sp>
      <p:sp>
        <p:nvSpPr>
          <p:cNvPr id="8" name="Punched Tape 7"/>
          <p:cNvSpPr/>
          <p:nvPr/>
        </p:nvSpPr>
        <p:spPr>
          <a:xfrm>
            <a:off x="2697870" y="5438362"/>
            <a:ext cx="734744" cy="248021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D0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5613401" y="950713"/>
            <a:ext cx="1752600" cy="24501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0025" y="491655"/>
            <a:ext cx="1498601" cy="555039"/>
          </a:xfrm>
          <a:prstGeom prst="roundRect">
            <a:avLst/>
          </a:prstGeom>
          <a:solidFill>
            <a:srgbClr val="BF8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625728"/>
            <a:ext cx="8669655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3: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How will I isolate novel proteins interacting with VHL?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dirty="0">
                <a:latin typeface="Arial" charset="0"/>
                <a:ea typeface="Arial" charset="0"/>
                <a:cs typeface="Arial" charset="0"/>
              </a:rPr>
            </a:b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1" t="39098"/>
          <a:stretch/>
        </p:blipFill>
        <p:spPr>
          <a:xfrm>
            <a:off x="7226750" y="1338041"/>
            <a:ext cx="2354949" cy="2289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036" y="5261484"/>
            <a:ext cx="1040376" cy="604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58673" y="5193381"/>
            <a:ext cx="1298247" cy="737984"/>
          </a:xfrm>
          <a:prstGeom prst="ellipse">
            <a:avLst/>
          </a:prstGeom>
          <a:solidFill>
            <a:srgbClr val="49A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VHL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40599" y="4996406"/>
            <a:ext cx="551310" cy="966186"/>
          </a:xfrm>
          <a:prstGeom prst="ellipse">
            <a:avLst/>
          </a:prstGeom>
          <a:solidFill>
            <a:srgbClr val="E5A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7441" y="4886370"/>
            <a:ext cx="480174" cy="461919"/>
          </a:xfrm>
          <a:prstGeom prst="rect">
            <a:avLst/>
          </a:prstGeom>
          <a:solidFill>
            <a:srgbClr val="8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138" y="2124524"/>
            <a:ext cx="342900" cy="304800"/>
          </a:xfrm>
          <a:prstGeom prst="rect">
            <a:avLst/>
          </a:prstGeom>
          <a:solidFill>
            <a:srgbClr val="8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73701" y="1904873"/>
            <a:ext cx="393700" cy="637544"/>
          </a:xfrm>
          <a:prstGeom prst="ellipse">
            <a:avLst/>
          </a:prstGeom>
          <a:solidFill>
            <a:srgbClr val="E5A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" name="Triangle 17"/>
          <p:cNvSpPr/>
          <p:nvPr/>
        </p:nvSpPr>
        <p:spPr>
          <a:xfrm>
            <a:off x="1064730" y="5756203"/>
            <a:ext cx="676112" cy="65438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riangle 19"/>
          <p:cNvSpPr/>
          <p:nvPr/>
        </p:nvSpPr>
        <p:spPr>
          <a:xfrm>
            <a:off x="4062059" y="2603814"/>
            <a:ext cx="482823" cy="4318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Regular Pentagon 21"/>
          <p:cNvSpPr/>
          <p:nvPr/>
        </p:nvSpPr>
        <p:spPr>
          <a:xfrm>
            <a:off x="5163830" y="2096819"/>
            <a:ext cx="419100" cy="406400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773136" y="2763192"/>
            <a:ext cx="482823" cy="4672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Regular Pentagon 23"/>
          <p:cNvSpPr/>
          <p:nvPr/>
        </p:nvSpPr>
        <p:spPr>
          <a:xfrm>
            <a:off x="1698602" y="5813010"/>
            <a:ext cx="586879" cy="615892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76" t="6847" r="18041" b="7580"/>
          <a:stretch/>
        </p:blipFill>
        <p:spPr>
          <a:xfrm>
            <a:off x="6406442" y="3457165"/>
            <a:ext cx="647890" cy="9951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9" t="9185" r="51714" b="5242"/>
          <a:stretch/>
        </p:blipFill>
        <p:spPr>
          <a:xfrm>
            <a:off x="898695" y="3365663"/>
            <a:ext cx="805806" cy="10311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" y="3638887"/>
            <a:ext cx="1482059" cy="53672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203589" y="2142300"/>
            <a:ext cx="554988" cy="854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34143" y="5305953"/>
            <a:ext cx="1040376" cy="604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40780" y="5237850"/>
            <a:ext cx="1298247" cy="737984"/>
          </a:xfrm>
          <a:prstGeom prst="ellipse">
            <a:avLst/>
          </a:prstGeom>
          <a:solidFill>
            <a:srgbClr val="49A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VHL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59548" y="4930839"/>
            <a:ext cx="480174" cy="461919"/>
          </a:xfrm>
          <a:prstGeom prst="rect">
            <a:avLst/>
          </a:prstGeom>
          <a:solidFill>
            <a:srgbClr val="8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611870" y="5503980"/>
            <a:ext cx="623317" cy="5688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4" name="Regular Pentagon 33"/>
          <p:cNvSpPr/>
          <p:nvPr/>
        </p:nvSpPr>
        <p:spPr>
          <a:xfrm>
            <a:off x="6489182" y="5860762"/>
            <a:ext cx="586879" cy="615892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20151148">
            <a:off x="7589071" y="1890135"/>
            <a:ext cx="11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LC-MS</a:t>
            </a:r>
            <a:endParaRPr lang="en-US" b="1" dirty="0"/>
          </a:p>
        </p:txBody>
      </p:sp>
      <p:sp>
        <p:nvSpPr>
          <p:cNvPr id="9" name="Delay 8"/>
          <p:cNvSpPr/>
          <p:nvPr/>
        </p:nvSpPr>
        <p:spPr>
          <a:xfrm>
            <a:off x="3321322" y="5261484"/>
            <a:ext cx="678753" cy="599278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elay 36"/>
          <p:cNvSpPr/>
          <p:nvPr/>
        </p:nvSpPr>
        <p:spPr>
          <a:xfrm>
            <a:off x="8210881" y="5310831"/>
            <a:ext cx="678753" cy="599278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unched Tape 37"/>
          <p:cNvSpPr/>
          <p:nvPr/>
        </p:nvSpPr>
        <p:spPr>
          <a:xfrm>
            <a:off x="1788769" y="2441970"/>
            <a:ext cx="734744" cy="248021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D03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2935" y="2265092"/>
            <a:ext cx="1040376" cy="6041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49572" y="2196989"/>
            <a:ext cx="1298247" cy="737984"/>
          </a:xfrm>
          <a:prstGeom prst="ellipse">
            <a:avLst/>
          </a:prstGeom>
          <a:solidFill>
            <a:srgbClr val="49A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VHL</a:t>
            </a:r>
            <a:endParaRPr lang="en-US" dirty="0"/>
          </a:p>
        </p:txBody>
      </p:sp>
      <p:sp>
        <p:nvSpPr>
          <p:cNvPr id="41" name="Delay 40"/>
          <p:cNvSpPr/>
          <p:nvPr/>
        </p:nvSpPr>
        <p:spPr>
          <a:xfrm>
            <a:off x="2412221" y="2265092"/>
            <a:ext cx="678753" cy="599278"/>
          </a:xfrm>
          <a:prstGeom prst="flowChartDelay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63" y="3743990"/>
            <a:ext cx="1482059" cy="53672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r="62317" b="34703"/>
          <a:stretch/>
        </p:blipFill>
        <p:spPr>
          <a:xfrm>
            <a:off x="1941701" y="3457165"/>
            <a:ext cx="1327415" cy="12386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5" t="7125" b="20845"/>
          <a:stretch/>
        </p:blipFill>
        <p:spPr>
          <a:xfrm>
            <a:off x="7205615" y="3443620"/>
            <a:ext cx="1129694" cy="12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650" y="472868"/>
            <a:ext cx="1498601" cy="555039"/>
          </a:xfrm>
          <a:prstGeom prst="roundRect">
            <a:avLst/>
          </a:prstGeom>
          <a:solidFill>
            <a:srgbClr val="BF8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Aim 3: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What will I do with these novel proteins?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79" y="970932"/>
            <a:ext cx="3765338" cy="97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" y="2374613"/>
            <a:ext cx="3378200" cy="3032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66" y="2035619"/>
            <a:ext cx="3096996" cy="34066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245999">
            <a:off x="2244361" y="1961390"/>
            <a:ext cx="1437139" cy="2946400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347326">
            <a:off x="6207074" y="1659943"/>
            <a:ext cx="1437139" cy="1965648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6925643" y="1665062"/>
            <a:ext cx="1159293" cy="880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2807688" y="1990574"/>
            <a:ext cx="1159293" cy="88003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4970564">
            <a:off x="1564633" y="2752819"/>
            <a:ext cx="1497843" cy="3597974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4635509">
            <a:off x="5960309" y="3228002"/>
            <a:ext cx="1438908" cy="2748941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76" t="6847" r="18041" b="7580"/>
          <a:stretch/>
        </p:blipFill>
        <p:spPr>
          <a:xfrm>
            <a:off x="7356021" y="5292778"/>
            <a:ext cx="973842" cy="14957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9" t="9185" r="51714" b="5242"/>
          <a:stretch/>
        </p:blipFill>
        <p:spPr>
          <a:xfrm>
            <a:off x="2228455" y="5264696"/>
            <a:ext cx="1181429" cy="15118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5" y="5680675"/>
            <a:ext cx="1997940" cy="7235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2" y="5692674"/>
            <a:ext cx="1997940" cy="7235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47595" y="2826141"/>
            <a:ext cx="189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Cell Proliferation</a:t>
            </a:r>
            <a:endParaRPr lang="en-US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8041" y="4497771"/>
            <a:ext cx="189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Apoptosis</a:t>
            </a:r>
            <a:endParaRPr lang="en-US" b="1" dirty="0">
              <a:solidFill>
                <a:srgbClr val="00B0F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7"/>
          <a:stretch/>
        </p:blipFill>
        <p:spPr>
          <a:xfrm>
            <a:off x="80562" y="4576893"/>
            <a:ext cx="1061358" cy="9916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8" y="4754361"/>
            <a:ext cx="652299" cy="6522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7"/>
          <a:stretch/>
        </p:blipFill>
        <p:spPr>
          <a:xfrm>
            <a:off x="7723785" y="4018063"/>
            <a:ext cx="1061358" cy="9916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91" y="4195531"/>
            <a:ext cx="652299" cy="6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Future Directions?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b="10885"/>
          <a:stretch/>
        </p:blipFill>
        <p:spPr>
          <a:xfrm>
            <a:off x="6901971" y="384024"/>
            <a:ext cx="1613379" cy="140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31773" y="1287336"/>
            <a:ext cx="636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VHL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339" y="633288"/>
            <a:ext cx="1159170" cy="1058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29631" r="41111" b="9259"/>
          <a:stretch/>
        </p:blipFill>
        <p:spPr>
          <a:xfrm>
            <a:off x="3644718" y="2582220"/>
            <a:ext cx="2171700" cy="419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76" t="6847" r="18041" b="7580"/>
          <a:stretch/>
        </p:blipFill>
        <p:spPr>
          <a:xfrm>
            <a:off x="4973968" y="1404446"/>
            <a:ext cx="731450" cy="1123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9" t="9185" r="51714" b="5242"/>
          <a:stretch/>
        </p:blipFill>
        <p:spPr>
          <a:xfrm>
            <a:off x="3667886" y="1448918"/>
            <a:ext cx="843175" cy="1078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52" y="2071592"/>
            <a:ext cx="3881767" cy="14057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6511884" y="3037348"/>
            <a:ext cx="2003466" cy="1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7"/>
          <a:stretch/>
        </p:blipFill>
        <p:spPr>
          <a:xfrm>
            <a:off x="6472373" y="4604256"/>
            <a:ext cx="1565332" cy="1462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91" y="4781724"/>
            <a:ext cx="962036" cy="9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305750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References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450" y="1341120"/>
            <a:ext cx="8832850" cy="5161280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Used throughout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Zebrafish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3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3"/>
              </a:rPr>
              <a:t>://4.bp.blogspot.com/-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3"/>
              </a:rPr>
              <a:t>qHe9PH1Z3Pc/UY0TJT4zRmI/AAAAAAAAAHc/kOzSdbPbHbg/s1600/zebrafish.png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Normal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kidney: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4"/>
              </a:rPr>
              <a:t>https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4"/>
              </a:rPr>
              <a:t>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4"/>
              </a:rPr>
              <a:t>www.consumerhealthdigest.com/wp-content/uploads/2015/02/kidney-cancer.jpg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Disease kidney: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4"/>
              </a:rPr>
              <a:t>https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4"/>
              </a:rPr>
              <a:t>://www.consumerhealthdigest.com/wp-content/uploads/2015/02/kidney-cancer.jpg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Human: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5"/>
              </a:rPr>
              <a:t>http://www.okclipart.com/Human-Clip-Art30uuwsszvs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Mouse: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6"/>
              </a:rPr>
              <a:t>http://www.clipartkid.com/cartoon-mouse-cliparts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6"/>
              </a:rPr>
              <a:t>/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Rat: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7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7"/>
              </a:rPr>
              <a:t>clipart-library.com/clipart/8iGEdqArT.htm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Xenopus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8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8"/>
              </a:rPr>
              <a:t>clipart-library.com/clipart/di9Kdbn5T.htm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Fly: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9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9"/>
              </a:rPr>
              <a:t>upload.wikimedia.org/wikipedia/commons/thumb/6/6e/Drosophila-drawing.svg/2000px-Drosophila-drawing.svg.png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Red dividing cells image: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0"/>
              </a:rPr>
              <a:t>https://www.thermofisher.com/blog/wp-content/uploads/sites/9/2016/12/sho-cell-proliferation-s007844.jpg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Cell right: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1"/>
              </a:rPr>
              <a:t>https://www.nature.com/scitable/content/ne0000/ne0000/ne0000/ne0000/14704902/U1CP1-5_ProkvsEukCell_ksm.jpg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Skull: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2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2"/>
              </a:rPr>
              <a:t>d30y9cdsu7xlg0.cloudfront.net/png/9626-200.png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Computer: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3"/>
              </a:rPr>
              <a:t>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www.nature.com/nature/journal/v432/n7019/images/nature03197-f2.2.jpg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VHL bound to small molecule: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3"/>
              </a:rPr>
              <a:t>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www.nature.com/nature/journal/v432/n7019/images/nature03197-f2.2.jpg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Used once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 http://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www.thekidneydiseasesolutions.com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thekidneydiseasesolutionreview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/</a:t>
            </a: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Slide 2</a:t>
            </a: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  <a:hlinkClick r:id="rId14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4"/>
              </a:rPr>
              <a:t>s-media-cache-ak0.pinimg.com/originals/ec/96/d2/ec96d291df7788bcc25c8746a9776135.jpg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5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5"/>
              </a:rPr>
              <a:t>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5"/>
              </a:rPr>
              <a:t>www.newhealthadvisor.com/images/1HT00981/Cell-Carcinoma-sydney.jpg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Slide 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Kidney development: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6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6"/>
              </a:rPr>
              <a:t>www.nature.com/nrneph/journal/v9/n3/images/nrneph.2012.290-f1.jpg</a:t>
            </a:r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7535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More References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1450" y="1341120"/>
            <a:ext cx="8743950" cy="55168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</a:t>
            </a: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5.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Cell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left: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3"/>
              </a:rPr>
              <a:t>https://ajweinmann.files.wordpress.com/2010/02/cytoplasm.jpg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E3: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4"/>
              </a:rPr>
              <a:t>upload.wikimedia.org/wikipedia/commons/thumb/5/5b/Ubiquitylation.svg/300px-Ubiquitylation.svg.png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Protein-Protein interaction: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5"/>
              </a:rPr>
              <a:t>http://2.bp.blogspot.com/-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5"/>
              </a:rPr>
              <a:t>KSrWsi9Ev4k/Uj3gUQ4NhSI/AAAAAAAAAzg/MJr6czwUgJM/s1600/Intera%C3%A7%C3%A3o+entre+prote%C3%ADnas.png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6. 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C.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elegans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6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6"/>
              </a:rPr>
              <a:t>www.fastonline.org/CD3WD_40/CD3WD/HEALTH/H2115E/GIF/P140A.GIF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Chicken: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7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7"/>
              </a:rPr>
              <a:t>www.clipartkid.com/images/73/rooster-cartoon-04-cartoon-animals-bird-chicken-rooster-cartoon-04-e7kg9p-clipart.png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Tree: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8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8"/>
              </a:rPr>
              <a:t>://www.ebi.ac.uk/Tools/msa/clustalo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8"/>
              </a:rPr>
              <a:t>/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8.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Zebrafish image right: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9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9"/>
              </a:rPr>
              <a:t>dev.biologists.org/content/131/16/4085.figures-only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9.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Question marks: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0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0"/>
              </a:rPr>
              <a:t>s-media-cache-ak0.pinimg.com/originals/6e/00/0e/6e000ec02c7c93eef58146bcb1c63682.jpg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12.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CRISPR: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1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1"/>
              </a:rPr>
              <a:t>www.creative-animodel.com/images/CRISPR-Cas9.jpg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13.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Virtual screening image: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2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2"/>
              </a:rPr>
              <a:t>www.nature.com/nature/journal/v432/n7019/images/nature03197-f2.2.jpg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14.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Normal and mutant kidney cells: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http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3"/>
              </a:rPr>
              <a:t>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3"/>
              </a:rPr>
              <a:t>www.nature.com/nrneph/journal/v11/n7/images/nrneph.2015.82-f5.jpg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TAP Tag: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4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4"/>
              </a:rPr>
              <a:t>www.nature.com/nrm/journal/v4/n1/images/nrm1007-f1.jpg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LS-MS: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5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5"/>
              </a:rPr>
              <a:t>hiq.linde-gas.com/internet.lg.hiq.global/en/images/S_20151020_54564_2527899_177177.jpg?v=1.0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16.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Gene Ontology: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6"/>
              </a:rPr>
              <a:t>https://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6"/>
              </a:rPr>
              <a:t>s3.amazonaws.com/go-public/image/go-logo.large.png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STRING left: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7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7"/>
              </a:rPr>
              <a:t>maricquegen677s09.weebly.com/uploads/1/7/2/1/1721465/1551695.png?527x472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STRING right: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8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8"/>
              </a:rPr>
              <a:t>nickelsgen677s09.weebly.com/uploads/1/7/2/1/1721478/9009566_orig.png?83x90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Slide 17.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Heat 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map: </a:t>
            </a:r>
            <a:r>
              <a:rPr lang="en-US" sz="1400" dirty="0">
                <a:latin typeface="Arial" charset="0"/>
                <a:ea typeface="Arial" charset="0"/>
                <a:cs typeface="Arial" charset="0"/>
                <a:hlinkClick r:id="rId19"/>
              </a:rPr>
              <a:t>http://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  <a:hlinkClick r:id="rId19"/>
              </a:rPr>
              <a:t>www.sthda.com/sthda/RDoc/figure/genomics/rna-seq-differential-expression-workflow-using-deseq2-beginner_geneHeatmap.png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11" y="1082249"/>
            <a:ext cx="5609909" cy="628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4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What is Von Hippel Lindau Disease?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2384" y="4759960"/>
            <a:ext cx="1645636" cy="1778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85" y="-2604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3615" y="1126449"/>
            <a:ext cx="8321992" cy="40068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6466973" y="1017775"/>
            <a:ext cx="2049412" cy="6059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2885075" y="1017775"/>
            <a:ext cx="3430485" cy="6059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29685" y="1017775"/>
            <a:ext cx="2103977" cy="631319"/>
          </a:xfrm>
          <a:prstGeom prst="roundRect">
            <a:avLst/>
          </a:prstGeom>
          <a:solidFill>
            <a:srgbClr val="C63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482850" y="1056095"/>
            <a:ext cx="238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VHL beta domain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1630" y="1111162"/>
            <a:ext cx="196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VHL box domain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3"/>
          <a:stretch/>
        </p:blipFill>
        <p:spPr>
          <a:xfrm>
            <a:off x="112082" y="1857637"/>
            <a:ext cx="3139181" cy="971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3" y="2829039"/>
            <a:ext cx="7801302" cy="40490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2"/>
          <a:stretch/>
        </p:blipFill>
        <p:spPr>
          <a:xfrm>
            <a:off x="6466973" y="1856020"/>
            <a:ext cx="2695918" cy="973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7"/>
          <a:stretch/>
        </p:blipFill>
        <p:spPr>
          <a:xfrm>
            <a:off x="3097246" y="1991785"/>
            <a:ext cx="3562531" cy="9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71993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What is Renal Cell Carcinoma?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131"/>
            <a:ext cx="9144000" cy="39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85" y="137477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How do kidneys develop?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3"/>
          <a:stretch/>
        </p:blipFill>
        <p:spPr>
          <a:xfrm>
            <a:off x="0" y="1463040"/>
            <a:ext cx="9144000" cy="28295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7602" y="5376915"/>
            <a:ext cx="2052544" cy="877722"/>
          </a:xfrm>
          <a:prstGeom prst="rect">
            <a:avLst/>
          </a:prstGeom>
          <a:solidFill>
            <a:srgbClr val="C00000">
              <a:alpha val="3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20619" y="5157187"/>
            <a:ext cx="2616838" cy="1281470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2350" y="4934406"/>
            <a:ext cx="2915376" cy="1703694"/>
          </a:xfrm>
          <a:prstGeom prst="rect">
            <a:avLst/>
          </a:prstGeom>
          <a:solidFill>
            <a:srgbClr val="00B0F0">
              <a:alpha val="3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6" y="5444838"/>
            <a:ext cx="1186805" cy="727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16" y="5737833"/>
            <a:ext cx="1024216" cy="6734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31" y="5216848"/>
            <a:ext cx="1815966" cy="649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730" y="5366124"/>
            <a:ext cx="1292639" cy="13255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1246" y="5535950"/>
            <a:ext cx="1159170" cy="1058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49" y="5001572"/>
            <a:ext cx="836262" cy="961701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2372546" y="5535950"/>
            <a:ext cx="443187" cy="309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464657" y="5535950"/>
            <a:ext cx="443187" cy="309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7602" y="4961019"/>
            <a:ext cx="2075433" cy="4417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7928" y="4703268"/>
            <a:ext cx="2650781" cy="441771"/>
          </a:xfrm>
          <a:prstGeom prst="rect">
            <a:avLst/>
          </a:prstGeom>
          <a:solidFill>
            <a:srgbClr val="BF8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92350" y="4492635"/>
            <a:ext cx="2915376" cy="441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2716" y="4921618"/>
            <a:ext cx="205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Pronephros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5447" y="4672796"/>
            <a:ext cx="235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Mesonephros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4494" y="4437799"/>
            <a:ext cx="223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Metanephros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7"/>
          <a:stretch/>
        </p:blipFill>
        <p:spPr>
          <a:xfrm>
            <a:off x="5864285" y="4033765"/>
            <a:ext cx="1752296" cy="1637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8" y="5876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latin typeface="Arial" charset="0"/>
                <a:ea typeface="Arial" charset="0"/>
                <a:cs typeface="Arial" charset="0"/>
              </a:rPr>
              <a:t>What gene is mutated in VHL patients?</a:t>
            </a:r>
            <a:endParaRPr lang="en-US" sz="3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0488" y="1935157"/>
            <a:ext cx="8321992" cy="40068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6383846" y="1826483"/>
            <a:ext cx="2049412" cy="6059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2801948" y="1826483"/>
            <a:ext cx="3430485" cy="6059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546558" y="1826483"/>
            <a:ext cx="2103977" cy="631319"/>
          </a:xfrm>
          <a:prstGeom prst="roundRect">
            <a:avLst/>
          </a:prstGeom>
          <a:solidFill>
            <a:srgbClr val="C63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399723" y="1864803"/>
            <a:ext cx="238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VHL beta domain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8503" y="1919870"/>
            <a:ext cx="1962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VHL box domain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386" y="1898991"/>
            <a:ext cx="222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Low complexity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70498"/>
            <a:ext cx="26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2480" y="1960165"/>
            <a:ext cx="52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213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0270" y="2451590"/>
            <a:ext cx="609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63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24433" y="2426190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144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87082" y="2426190"/>
            <a:ext cx="866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149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53062" y="2438890"/>
            <a:ext cx="115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204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80488" y="2457802"/>
            <a:ext cx="679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305333" y="2438890"/>
            <a:ext cx="787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57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63792" y="3135918"/>
            <a:ext cx="2338156" cy="8148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Cellular Component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57803" y="3139924"/>
            <a:ext cx="2338156" cy="8148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Molecular Function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60075" y="3150414"/>
            <a:ext cx="2338156" cy="8148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Biological Process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9" y="4220358"/>
            <a:ext cx="2928908" cy="24617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3861" y="5120640"/>
            <a:ext cx="1326027" cy="387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Cytoplasm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55260" r="31120"/>
          <a:stretch/>
        </p:blipFill>
        <p:spPr>
          <a:xfrm>
            <a:off x="3340704" y="4794270"/>
            <a:ext cx="2489213" cy="1930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8" b="3885"/>
          <a:stretch/>
        </p:blipFill>
        <p:spPr>
          <a:xfrm rot="10800000">
            <a:off x="6418744" y="5120640"/>
            <a:ext cx="2323767" cy="17640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86" y="4248265"/>
            <a:ext cx="1076941" cy="10769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87" y="3965304"/>
            <a:ext cx="1422915" cy="136063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54800" y="898832"/>
            <a:ext cx="269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VHL1!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r="26784" b="42400"/>
          <a:stretch/>
        </p:blipFill>
        <p:spPr>
          <a:xfrm>
            <a:off x="3655797" y="3965304"/>
            <a:ext cx="2185318" cy="16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6621" y="1215321"/>
            <a:ext cx="5720787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5018001" y="1047045"/>
            <a:ext cx="1619009" cy="457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2335568" y="1047045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1076821" y="1047045"/>
            <a:ext cx="1180618" cy="457200"/>
          </a:xfrm>
          <a:prstGeom prst="roundRect">
            <a:avLst/>
          </a:prstGeom>
          <a:solidFill>
            <a:srgbClr val="C63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ounded Rectangle 27"/>
          <p:cNvSpPr/>
          <p:nvPr/>
        </p:nvSpPr>
        <p:spPr>
          <a:xfrm>
            <a:off x="948800" y="5080446"/>
            <a:ext cx="5288906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ounded Rectangle 28"/>
          <p:cNvSpPr/>
          <p:nvPr/>
        </p:nvSpPr>
        <p:spPr>
          <a:xfrm>
            <a:off x="4355124" y="4882359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ounded Rectangle 29"/>
          <p:cNvSpPr/>
          <p:nvPr/>
        </p:nvSpPr>
        <p:spPr>
          <a:xfrm>
            <a:off x="1098060" y="4877099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ounded Rectangle 31"/>
          <p:cNvSpPr/>
          <p:nvPr/>
        </p:nvSpPr>
        <p:spPr>
          <a:xfrm>
            <a:off x="960105" y="2508518"/>
            <a:ext cx="5492186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ounded Rectangle 32"/>
          <p:cNvSpPr/>
          <p:nvPr/>
        </p:nvSpPr>
        <p:spPr>
          <a:xfrm>
            <a:off x="4643486" y="2382753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/>
          <p:cNvSpPr/>
          <p:nvPr/>
        </p:nvSpPr>
        <p:spPr>
          <a:xfrm>
            <a:off x="1292615" y="2350093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ounded Rectangle 35"/>
          <p:cNvSpPr/>
          <p:nvPr/>
        </p:nvSpPr>
        <p:spPr>
          <a:xfrm>
            <a:off x="960105" y="3084261"/>
            <a:ext cx="5782752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ounded Rectangle 36"/>
          <p:cNvSpPr/>
          <p:nvPr/>
        </p:nvSpPr>
        <p:spPr>
          <a:xfrm>
            <a:off x="4968848" y="2943931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ounded Rectangle 37"/>
          <p:cNvSpPr/>
          <p:nvPr/>
        </p:nvSpPr>
        <p:spPr>
          <a:xfrm>
            <a:off x="1660123" y="2950983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ounded Rectangle 39"/>
          <p:cNvSpPr/>
          <p:nvPr/>
        </p:nvSpPr>
        <p:spPr>
          <a:xfrm>
            <a:off x="960105" y="1864104"/>
            <a:ext cx="5676905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ounded Rectangle 40"/>
          <p:cNvSpPr/>
          <p:nvPr/>
        </p:nvSpPr>
        <p:spPr>
          <a:xfrm>
            <a:off x="4366429" y="1719541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ounded Rectangle 41"/>
          <p:cNvSpPr/>
          <p:nvPr/>
        </p:nvSpPr>
        <p:spPr>
          <a:xfrm>
            <a:off x="1109365" y="1696467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TextBox 43"/>
          <p:cNvSpPr txBox="1"/>
          <p:nvPr/>
        </p:nvSpPr>
        <p:spPr>
          <a:xfrm>
            <a:off x="2906580" y="1150022"/>
            <a:ext cx="21693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VHL beta domain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96425" y="1156720"/>
            <a:ext cx="14540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</a:rPr>
              <a:t>VHL box domain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2878" y="1161513"/>
            <a:ext cx="1136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Low complexity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4689"/>
            <a:ext cx="9180270" cy="4572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How well is VHL conserved in other organisms?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46621" y="3685880"/>
            <a:ext cx="5690390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ounded Rectangle 34"/>
          <p:cNvSpPr/>
          <p:nvPr/>
        </p:nvSpPr>
        <p:spPr>
          <a:xfrm>
            <a:off x="1279131" y="3536759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ounded Rectangle 38"/>
          <p:cNvSpPr/>
          <p:nvPr/>
        </p:nvSpPr>
        <p:spPr>
          <a:xfrm>
            <a:off x="4746400" y="3548720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ounded Rectangle 42"/>
          <p:cNvSpPr/>
          <p:nvPr/>
        </p:nvSpPr>
        <p:spPr>
          <a:xfrm>
            <a:off x="946620" y="4402665"/>
            <a:ext cx="5734272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ounded Rectangle 51"/>
          <p:cNvSpPr/>
          <p:nvPr/>
        </p:nvSpPr>
        <p:spPr>
          <a:xfrm>
            <a:off x="1109365" y="4212153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ounded Rectangle 52"/>
          <p:cNvSpPr/>
          <p:nvPr/>
        </p:nvSpPr>
        <p:spPr>
          <a:xfrm>
            <a:off x="4482085" y="4254961"/>
            <a:ext cx="161900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ounded Rectangle 53"/>
          <p:cNvSpPr/>
          <p:nvPr/>
        </p:nvSpPr>
        <p:spPr>
          <a:xfrm>
            <a:off x="960105" y="5699849"/>
            <a:ext cx="5288906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Rounded Rectangle 55"/>
          <p:cNvSpPr/>
          <p:nvPr/>
        </p:nvSpPr>
        <p:spPr>
          <a:xfrm>
            <a:off x="1123134" y="5562689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Rounded Rectangle 58"/>
          <p:cNvSpPr/>
          <p:nvPr/>
        </p:nvSpPr>
        <p:spPr>
          <a:xfrm>
            <a:off x="946620" y="6263782"/>
            <a:ext cx="5288906" cy="1828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Rounded Rectangle 59"/>
          <p:cNvSpPr/>
          <p:nvPr/>
        </p:nvSpPr>
        <p:spPr>
          <a:xfrm>
            <a:off x="1142878" y="6146083"/>
            <a:ext cx="256958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859" y="732086"/>
            <a:ext cx="913266" cy="936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89" y="2201033"/>
            <a:ext cx="676916" cy="7784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55" y="4981102"/>
            <a:ext cx="1524216" cy="545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916" y="1574861"/>
            <a:ext cx="848901" cy="775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28" y="3209330"/>
            <a:ext cx="866724" cy="975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138" y="2694934"/>
            <a:ext cx="1025188" cy="10251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30" y="5577327"/>
            <a:ext cx="1436558" cy="499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54" y="6101918"/>
            <a:ext cx="1124952" cy="6894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32" y="4280212"/>
            <a:ext cx="956365" cy="6288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441" y="2457464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81%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04905" y="3685880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70%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7441" y="3029591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78%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03660" y="5012674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54%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25069" y="4360746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65%</a:t>
            </a:r>
            <a:endParaRPr lang="en-US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5069" y="6250209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28%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7950" y="5598281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32%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17441" y="1875658"/>
            <a:ext cx="569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93%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203660" y="6183888"/>
            <a:ext cx="535895" cy="422693"/>
          </a:xfrm>
          <a:prstGeom prst="rect">
            <a:avLst/>
          </a:prstGeom>
          <a:solidFill>
            <a:srgbClr val="C00000">
              <a:alpha val="3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30003" y="4182768"/>
            <a:ext cx="542379" cy="1313333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7589" y="1874829"/>
            <a:ext cx="544793" cy="2274408"/>
          </a:xfrm>
          <a:prstGeom prst="rect">
            <a:avLst/>
          </a:prstGeom>
          <a:solidFill>
            <a:srgbClr val="00B0F0">
              <a:alpha val="3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/>
          <a:stretch/>
        </p:blipFill>
        <p:spPr>
          <a:xfrm>
            <a:off x="1584960" y="1090843"/>
            <a:ext cx="6849906" cy="33226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02627" y="6095086"/>
            <a:ext cx="1246909" cy="7871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41473" y="4382319"/>
            <a:ext cx="339436" cy="394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31414" y="1528306"/>
            <a:ext cx="2962012" cy="272437"/>
          </a:xfrm>
          <a:prstGeom prst="rect">
            <a:avLst/>
          </a:prstGeom>
          <a:solidFill>
            <a:srgbClr val="C00000">
              <a:alpha val="3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31414" y="2036610"/>
            <a:ext cx="2962011" cy="578366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31413" y="2636919"/>
            <a:ext cx="2962012" cy="1689825"/>
          </a:xfrm>
          <a:prstGeom prst="rect">
            <a:avLst/>
          </a:prstGeom>
          <a:solidFill>
            <a:srgbClr val="00B0F0">
              <a:alpha val="3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" r="42676" b="695"/>
          <a:stretch/>
        </p:blipFill>
        <p:spPr>
          <a:xfrm>
            <a:off x="424070" y="1090843"/>
            <a:ext cx="5307343" cy="334348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7602" y="5376915"/>
            <a:ext cx="2052544" cy="877722"/>
          </a:xfrm>
          <a:prstGeom prst="rect">
            <a:avLst/>
          </a:prstGeom>
          <a:solidFill>
            <a:srgbClr val="C00000">
              <a:alpha val="3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20619" y="5157187"/>
            <a:ext cx="2616838" cy="1281470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92350" y="4934406"/>
            <a:ext cx="2915376" cy="1703694"/>
          </a:xfrm>
          <a:prstGeom prst="rect">
            <a:avLst/>
          </a:prstGeom>
          <a:solidFill>
            <a:srgbClr val="00B0F0">
              <a:alpha val="3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6" y="5444838"/>
            <a:ext cx="1186805" cy="7273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16" y="5737833"/>
            <a:ext cx="1024216" cy="6734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31" y="5216848"/>
            <a:ext cx="1815966" cy="64983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730" y="5366124"/>
            <a:ext cx="1292639" cy="13255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1246" y="5535950"/>
            <a:ext cx="1159170" cy="10587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49" y="5001572"/>
            <a:ext cx="836262" cy="961701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>
          <a:xfrm>
            <a:off x="2372546" y="5535950"/>
            <a:ext cx="443187" cy="309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5464657" y="5535950"/>
            <a:ext cx="443187" cy="3092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87602" y="4961019"/>
            <a:ext cx="2075433" cy="4417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17928" y="4703268"/>
            <a:ext cx="2650781" cy="441771"/>
          </a:xfrm>
          <a:prstGeom prst="rect">
            <a:avLst/>
          </a:prstGeom>
          <a:solidFill>
            <a:srgbClr val="BF8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92350" y="4492635"/>
            <a:ext cx="2915376" cy="4417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82716" y="4921618"/>
            <a:ext cx="205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Pronephros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95447" y="4672796"/>
            <a:ext cx="235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Mesonephros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84494" y="4437799"/>
            <a:ext cx="223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Metanephros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0" y="-5205"/>
            <a:ext cx="8574156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What is the relationship of VHL across these homologs?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84" y="183234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Why did I choose zebrafish?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481" y="4996707"/>
            <a:ext cx="2799119" cy="1476497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1" y="5352018"/>
            <a:ext cx="2590170" cy="92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481" y="4487703"/>
            <a:ext cx="2835427" cy="509004"/>
          </a:xfrm>
          <a:prstGeom prst="rect">
            <a:avLst/>
          </a:prstGeom>
          <a:solidFill>
            <a:srgbClr val="BF8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86189" y="4390626"/>
            <a:ext cx="426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Mesonephros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00" b="49062"/>
          <a:stretch/>
        </p:blipFill>
        <p:spPr>
          <a:xfrm>
            <a:off x="1" y="1407366"/>
            <a:ext cx="4152900" cy="2888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8" y="2385220"/>
            <a:ext cx="5291132" cy="4238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14117" y="4858960"/>
            <a:ext cx="1186218" cy="888052"/>
          </a:xfrm>
          <a:prstGeom prst="rect">
            <a:avLst/>
          </a:prstGeom>
          <a:solidFill>
            <a:srgbClr val="BF8FEC">
              <a:alpha val="35000"/>
            </a:srgbClr>
          </a:solidFill>
          <a:ln w="38100">
            <a:solidFill>
              <a:srgbClr val="BF8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8900" y="6008943"/>
            <a:ext cx="989361" cy="734757"/>
          </a:xfrm>
          <a:prstGeom prst="rect">
            <a:avLst/>
          </a:prstGeom>
          <a:solidFill>
            <a:srgbClr val="C00000">
              <a:alpha val="3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05768" y="2368595"/>
            <a:ext cx="1138232" cy="2490365"/>
          </a:xfrm>
          <a:prstGeom prst="rect">
            <a:avLst/>
          </a:prstGeom>
          <a:solidFill>
            <a:srgbClr val="00B0F0">
              <a:alpha val="35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GAP: What is the role of VHL in kidney development?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650" y="3276352"/>
            <a:ext cx="5720787" cy="324761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4686546" y="3161330"/>
            <a:ext cx="1619009" cy="5548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2004113" y="3161330"/>
            <a:ext cx="2569580" cy="5548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745366" y="3161330"/>
            <a:ext cx="1180618" cy="554805"/>
          </a:xfrm>
          <a:prstGeom prst="roundRect">
            <a:avLst/>
          </a:prstGeom>
          <a:solidFill>
            <a:srgbClr val="C639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9" t="9185" r="51714" b="5242"/>
          <a:stretch/>
        </p:blipFill>
        <p:spPr>
          <a:xfrm>
            <a:off x="5874321" y="2205602"/>
            <a:ext cx="2792068" cy="3572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88" y="3875015"/>
            <a:ext cx="3522646" cy="2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17294</TotalTime>
  <Words>1373</Words>
  <Application>Microsoft Macintosh PowerPoint</Application>
  <PresentationFormat>On-screen Show (4:3)</PresentationFormat>
  <Paragraphs>226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Office Theme</vt:lpstr>
      <vt:lpstr> Von Hippel-Lindau Disease</vt:lpstr>
      <vt:lpstr>What is Von Hippel Lindau Disease?</vt:lpstr>
      <vt:lpstr>What is Renal Cell Carcinoma?</vt:lpstr>
      <vt:lpstr>How do kidneys develop?</vt:lpstr>
      <vt:lpstr>What gene is mutated in VHL patients?</vt:lpstr>
      <vt:lpstr>How well is VHL conserved in other organisms?</vt:lpstr>
      <vt:lpstr>What is the relationship of VHL across these homologs?</vt:lpstr>
      <vt:lpstr>Why did I choose zebrafish?</vt:lpstr>
      <vt:lpstr>GAP: What is the role of VHL in kidney development?</vt:lpstr>
      <vt:lpstr>What is the primary goal?</vt:lpstr>
      <vt:lpstr>Aim 1: How will I identify conserved amino acids?</vt:lpstr>
      <vt:lpstr>Aim 1: How will I use CRISPR to create mutant VHL zebrafish?</vt:lpstr>
      <vt:lpstr>Aim 2: How will I create a diversity-oriented library? </vt:lpstr>
      <vt:lpstr>Aim 2: How will I set up my chemical screen?  </vt:lpstr>
      <vt:lpstr>Aim 3: How will I isolate novel proteins interacting with VHL?  </vt:lpstr>
      <vt:lpstr>Aim 3: What will I do with these novel proteins?</vt:lpstr>
      <vt:lpstr>Future Directions?</vt:lpstr>
      <vt:lpstr>References</vt:lpstr>
      <vt:lpstr>More References</vt:lpstr>
      <vt:lpstr>Questions?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Waldman</dc:creator>
  <cp:lastModifiedBy>Alexandra Waldman</cp:lastModifiedBy>
  <cp:revision>164</cp:revision>
  <dcterms:created xsi:type="dcterms:W3CDTF">2017-02-21T18:44:10Z</dcterms:created>
  <dcterms:modified xsi:type="dcterms:W3CDTF">2017-04-27T19:27:37Z</dcterms:modified>
</cp:coreProperties>
</file>